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24" r:id="rId4"/>
    <p:sldMasterId id="2147483708" r:id="rId5"/>
  </p:sldMasterIdLst>
  <p:notesMasterIdLst>
    <p:notesMasterId r:id="rId11"/>
  </p:notesMasterIdLst>
  <p:sldIdLst>
    <p:sldId id="256" r:id="rId6"/>
    <p:sldId id="257" r:id="rId7"/>
    <p:sldId id="258" r:id="rId8"/>
    <p:sldId id="259"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5"/>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3A8537-0A9A-C837-59B2-2735CB2393D0}" v="17" dt="2020-06-16T14:27:08.239"/>
    <p1510:client id="{B9220652-54EC-46C4-8612-62AA498B6E9F}" v="70" dt="2020-06-11T17:45:38.899"/>
    <p1510:client id="{DE2A74B8-F461-E48C-EF9E-E5EC6C2CC872}" v="29" dt="2020-06-11T16:22:49.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A1CA2-9B60-472B-90A7-B5D05863DD6B}" type="datetimeFigureOut">
              <a:rPr lang="en-US" smtClean="0"/>
              <a:t>6/16/2020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8A09F-56C3-4CD2-966C-083B9DCABB84}" type="slidenum">
              <a:rPr lang="en-US" smtClean="0"/>
              <a:t>‹#›</a:t>
            </a:fld>
            <a:endParaRPr lang="en-US"/>
          </a:p>
        </p:txBody>
      </p:sp>
    </p:spTree>
    <p:extLst>
      <p:ext uri="{BB962C8B-B14F-4D97-AF65-F5344CB8AC3E}">
        <p14:creationId xmlns:p14="http://schemas.microsoft.com/office/powerpoint/2010/main" val="266576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HuskieSearch</a:t>
            </a:r>
            <a:r>
              <a:rPr lang="en-US"/>
              <a:t> will soon be here.</a:t>
            </a:r>
          </a:p>
        </p:txBody>
      </p:sp>
      <p:sp>
        <p:nvSpPr>
          <p:cNvPr id="4" name="Slide Number Placeholder 3"/>
          <p:cNvSpPr>
            <a:spLocks noGrp="1"/>
          </p:cNvSpPr>
          <p:nvPr>
            <p:ph type="sldNum" sz="quarter" idx="5"/>
          </p:nvPr>
        </p:nvSpPr>
        <p:spPr/>
        <p:txBody>
          <a:bodyPr/>
          <a:lstStyle/>
          <a:p>
            <a:fld id="{83A8A09F-56C3-4CD2-966C-083B9DCABB84}" type="slidenum">
              <a:rPr lang="en-US" smtClean="0"/>
              <a:t>1</a:t>
            </a:fld>
            <a:endParaRPr lang="en-US"/>
          </a:p>
        </p:txBody>
      </p:sp>
    </p:spTree>
    <p:extLst>
      <p:ext uri="{BB962C8B-B14F-4D97-AF65-F5344CB8AC3E}">
        <p14:creationId xmlns:p14="http://schemas.microsoft.com/office/powerpoint/2010/main" val="254964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June 24, 2020, Northern Illinois University Libraries is launching </a:t>
            </a:r>
            <a:r>
              <a:rPr lang="en-US" b="1" err="1"/>
              <a:t>HuskieSearch</a:t>
            </a:r>
            <a:r>
              <a:rPr lang="en-US"/>
              <a:t>: an exciting new way to find the resources you need.</a:t>
            </a:r>
          </a:p>
        </p:txBody>
      </p:sp>
      <p:sp>
        <p:nvSpPr>
          <p:cNvPr id="4" name="Slide Number Placeholder 3"/>
          <p:cNvSpPr>
            <a:spLocks noGrp="1"/>
          </p:cNvSpPr>
          <p:nvPr>
            <p:ph type="sldNum" sz="quarter" idx="5"/>
          </p:nvPr>
        </p:nvSpPr>
        <p:spPr/>
        <p:txBody>
          <a:bodyPr/>
          <a:lstStyle/>
          <a:p>
            <a:fld id="{83A8A09F-56C3-4CD2-966C-083B9DCABB84}" type="slidenum">
              <a:rPr lang="en-US" smtClean="0"/>
              <a:t>2</a:t>
            </a:fld>
            <a:endParaRPr lang="en-US"/>
          </a:p>
        </p:txBody>
      </p:sp>
    </p:spTree>
    <p:extLst>
      <p:ext uri="{BB962C8B-B14F-4D97-AF65-F5344CB8AC3E}">
        <p14:creationId xmlns:p14="http://schemas.microsoft.com/office/powerpoint/2010/main" val="397823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will have more options for searching. You can still look for items in our catalog or in all I-Share libraries, but you can also search for electronic articles and other online resources. And, what is more, you have the option to search “Everything” in a single-integrated search. </a:t>
            </a:r>
          </a:p>
        </p:txBody>
      </p:sp>
      <p:sp>
        <p:nvSpPr>
          <p:cNvPr id="4" name="Slide Number Placeholder 3"/>
          <p:cNvSpPr>
            <a:spLocks noGrp="1"/>
          </p:cNvSpPr>
          <p:nvPr>
            <p:ph type="sldNum" sz="quarter" idx="5"/>
          </p:nvPr>
        </p:nvSpPr>
        <p:spPr/>
        <p:txBody>
          <a:bodyPr/>
          <a:lstStyle/>
          <a:p>
            <a:fld id="{83A8A09F-56C3-4CD2-966C-083B9DCABB84}" type="slidenum">
              <a:rPr lang="en-US" smtClean="0"/>
              <a:t>3</a:t>
            </a:fld>
            <a:endParaRPr lang="en-US"/>
          </a:p>
        </p:txBody>
      </p:sp>
    </p:spTree>
    <p:extLst>
      <p:ext uri="{BB962C8B-B14F-4D97-AF65-F5344CB8AC3E}">
        <p14:creationId xmlns:p14="http://schemas.microsoft.com/office/powerpoint/2010/main" val="1318282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HuskieSearch</a:t>
            </a:r>
            <a:r>
              <a:rPr lang="en-US"/>
              <a:t> will simplify how you request materials too. You will no longer need to login to different applications to get items from I-Share and Interlibrary Loan—all requests can be made and tracked through My Library Account.</a:t>
            </a:r>
          </a:p>
          <a:p>
            <a:r>
              <a:rPr lang="en-US"/>
              <a:t>You will be able to personalize Huskie Search. Using My Favorites, you can save and manage search results and even create an RSS feed to alert you to changes to your saved searches.</a:t>
            </a:r>
          </a:p>
        </p:txBody>
      </p:sp>
      <p:sp>
        <p:nvSpPr>
          <p:cNvPr id="4" name="Slide Number Placeholder 3"/>
          <p:cNvSpPr>
            <a:spLocks noGrp="1"/>
          </p:cNvSpPr>
          <p:nvPr>
            <p:ph type="sldNum" sz="quarter" idx="5"/>
          </p:nvPr>
        </p:nvSpPr>
        <p:spPr/>
        <p:txBody>
          <a:bodyPr/>
          <a:lstStyle/>
          <a:p>
            <a:fld id="{83A8A09F-56C3-4CD2-966C-083B9DCABB84}" type="slidenum">
              <a:rPr lang="en-US" smtClean="0"/>
              <a:t>4</a:t>
            </a:fld>
            <a:endParaRPr lang="en-US"/>
          </a:p>
        </p:txBody>
      </p:sp>
    </p:spTree>
    <p:extLst>
      <p:ext uri="{BB962C8B-B14F-4D97-AF65-F5344CB8AC3E}">
        <p14:creationId xmlns:p14="http://schemas.microsoft.com/office/powerpoint/2010/main" val="3364671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visit our website, at </a:t>
            </a:r>
            <a:r>
              <a:rPr lang="en-US" u="sng"/>
              <a:t>library.niu.edu</a:t>
            </a:r>
            <a:r>
              <a:rPr lang="en-US"/>
              <a:t>, to hear more about </a:t>
            </a:r>
            <a:r>
              <a:rPr lang="en-US" err="1"/>
              <a:t>HuskieSearch</a:t>
            </a:r>
            <a:r>
              <a:rPr lang="en-US"/>
              <a:t> in the coming weeks. </a:t>
            </a:r>
          </a:p>
          <a:p>
            <a:r>
              <a:rPr lang="en-US"/>
              <a:t>With </a:t>
            </a:r>
            <a:r>
              <a:rPr lang="en-US" err="1"/>
              <a:t>HuskieSearch</a:t>
            </a:r>
            <a:r>
              <a:rPr lang="en-US"/>
              <a:t> you’ll be ahead of the pack. </a:t>
            </a:r>
          </a:p>
        </p:txBody>
      </p:sp>
      <p:sp>
        <p:nvSpPr>
          <p:cNvPr id="4" name="Slide Number Placeholder 3"/>
          <p:cNvSpPr>
            <a:spLocks noGrp="1"/>
          </p:cNvSpPr>
          <p:nvPr>
            <p:ph type="sldNum" sz="quarter" idx="5"/>
          </p:nvPr>
        </p:nvSpPr>
        <p:spPr/>
        <p:txBody>
          <a:bodyPr/>
          <a:lstStyle/>
          <a:p>
            <a:fld id="{83A8A09F-56C3-4CD2-966C-083B9DCABB84}" type="slidenum">
              <a:rPr lang="en-US" smtClean="0"/>
              <a:t>5</a:t>
            </a:fld>
            <a:endParaRPr lang="en-US"/>
          </a:p>
        </p:txBody>
      </p:sp>
    </p:spTree>
    <p:extLst>
      <p:ext uri="{BB962C8B-B14F-4D97-AF65-F5344CB8AC3E}">
        <p14:creationId xmlns:p14="http://schemas.microsoft.com/office/powerpoint/2010/main" val="2541567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6/16/2020</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906608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6/16/2020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6859405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6/16/2020</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36749186"/>
      </p:ext>
    </p:extLst>
  </p:cSld>
  <p:clrMap bg1="lt1" tx1="dk1" bg2="lt2" tx2="dk2" accent1="accent1" accent2="accent2" accent3="accent3" accent4="accent4" accent5="accent5" accent6="accent6" hlink="hlink" folHlink="folHlink"/>
  <p:sldLayoutIdLst>
    <p:sldLayoutId id="2147483919" r:id="rId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6/16/2020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163833035"/>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2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hotograph of Mission the Husky, NIU's mascot, in front of the doors at Altgeld Hall.">
            <a:extLst>
              <a:ext uri="{FF2B5EF4-FFF2-40B4-BE49-F238E27FC236}">
                <a16:creationId xmlns:a16="http://schemas.microsoft.com/office/drawing/2014/main" id="{DEBD3297-44FC-4882-8099-1D0DBD540AFF}"/>
              </a:ext>
            </a:extLst>
          </p:cNvPr>
          <p:cNvPicPr>
            <a:picLocks noChangeAspect="1"/>
          </p:cNvPicPr>
          <p:nvPr/>
        </p:nvPicPr>
        <p:blipFill rotWithShape="1">
          <a:blip r:embed="rId5"/>
          <a:srcRect l="5689" t="9091" r="37745"/>
          <a:stretch/>
        </p:blipFill>
        <p:spPr>
          <a:xfrm>
            <a:off x="1" y="-1"/>
            <a:ext cx="12191695" cy="6858000"/>
          </a:xfrm>
          <a:prstGeom prst="rect">
            <a:avLst/>
          </a:prstGeom>
        </p:spPr>
      </p:pic>
      <p:sp>
        <p:nvSpPr>
          <p:cNvPr id="24" name="Rectangle 23">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226463-7884-4CC0-A124-94A16F0915AC}"/>
              </a:ext>
            </a:extLst>
          </p:cNvPr>
          <p:cNvSpPr>
            <a:spLocks noGrp="1"/>
          </p:cNvSpPr>
          <p:nvPr>
            <p:ph type="ctrTitle"/>
          </p:nvPr>
        </p:nvSpPr>
        <p:spPr>
          <a:xfrm>
            <a:off x="477981" y="1122362"/>
            <a:ext cx="4023360" cy="2802219"/>
          </a:xfrm>
        </p:spPr>
        <p:txBody>
          <a:bodyPr anchor="b">
            <a:normAutofit/>
          </a:bodyPr>
          <a:lstStyle/>
          <a:p>
            <a:r>
              <a:rPr lang="en-US" sz="4000" err="1">
                <a:solidFill>
                  <a:schemeClr val="bg1"/>
                </a:solidFill>
              </a:rPr>
              <a:t>Huskiesearch</a:t>
            </a:r>
            <a:r>
              <a:rPr lang="en-US" sz="4000">
                <a:solidFill>
                  <a:schemeClr val="bg1"/>
                </a:solidFill>
              </a:rPr>
              <a:t> </a:t>
            </a:r>
            <a:br>
              <a:rPr lang="en-US" sz="4000">
                <a:solidFill>
                  <a:schemeClr val="bg1"/>
                </a:solidFill>
              </a:rPr>
            </a:br>
            <a:r>
              <a:rPr lang="en-US" sz="4000">
                <a:solidFill>
                  <a:schemeClr val="bg1"/>
                </a:solidFill>
              </a:rPr>
              <a:t>is coming</a:t>
            </a:r>
          </a:p>
        </p:txBody>
      </p:sp>
      <p:sp>
        <p:nvSpPr>
          <p:cNvPr id="3" name="Subtitle 2">
            <a:extLst>
              <a:ext uri="{FF2B5EF4-FFF2-40B4-BE49-F238E27FC236}">
                <a16:creationId xmlns:a16="http://schemas.microsoft.com/office/drawing/2014/main" id="{C5F5C6A4-7064-49AE-B7C2-BDCD6956070D}"/>
              </a:ext>
            </a:extLst>
          </p:cNvPr>
          <p:cNvSpPr>
            <a:spLocks noGrp="1"/>
          </p:cNvSpPr>
          <p:nvPr>
            <p:ph type="subTitle" idx="1"/>
          </p:nvPr>
        </p:nvSpPr>
        <p:spPr>
          <a:xfrm>
            <a:off x="477980" y="3969352"/>
            <a:ext cx="4023359" cy="1208141"/>
          </a:xfrm>
        </p:spPr>
        <p:txBody>
          <a:bodyPr>
            <a:normAutofit/>
          </a:bodyPr>
          <a:lstStyle/>
          <a:p>
            <a:endParaRPr lang="en-US" sz="2000" b="1">
              <a:solidFill>
                <a:schemeClr val="bg1"/>
              </a:solidFill>
            </a:endParaRPr>
          </a:p>
        </p:txBody>
      </p:sp>
      <p:pic>
        <p:nvPicPr>
          <p:cNvPr id="5" name="Audio 4">
            <a:hlinkClick r:id="" action="ppaction://media"/>
            <a:extLst>
              <a:ext uri="{FF2B5EF4-FFF2-40B4-BE49-F238E27FC236}">
                <a16:creationId xmlns:a16="http://schemas.microsoft.com/office/drawing/2014/main" id="{E0C79742-9D95-47C2-8193-B76B976B457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64286382"/>
      </p:ext>
    </p:extLst>
  </p:cSld>
  <p:clrMapOvr>
    <a:masterClrMapping/>
  </p:clrMapOvr>
  <mc:AlternateContent xmlns:mc="http://schemas.openxmlformats.org/markup-compatibility/2006" xmlns:p14="http://schemas.microsoft.com/office/powerpoint/2010/main">
    <mc:Choice Requires="p14">
      <p:transition spd="med" p14:dur="700" advTm="4348">
        <p:fade/>
      </p:transition>
    </mc:Choice>
    <mc:Fallback xmlns="">
      <p:transition spd="med" advTm="43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427EA3-1645-4B27-A5C2-55E8E24C6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5CDBF6-7B87-4A58-92CA-E887CA36A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BFF2B2E-1CF1-403F-BB44-3F9C3E7F6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9D8B4D3C-0DE0-43B9-B032-32B536B96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screenshot of the new library home page, featuring a banner advertising the Current Reading Collection. It also shows the new Huskie Search.">
            <a:extLst>
              <a:ext uri="{FF2B5EF4-FFF2-40B4-BE49-F238E27FC236}">
                <a16:creationId xmlns:a16="http://schemas.microsoft.com/office/drawing/2014/main" id="{904FB005-9119-4167-9C03-C4E177CB0B09}"/>
              </a:ext>
            </a:extLst>
          </p:cNvPr>
          <p:cNvPicPr>
            <a:picLocks noChangeAspect="1"/>
          </p:cNvPicPr>
          <p:nvPr/>
        </p:nvPicPr>
        <p:blipFill>
          <a:blip r:embed="rId5"/>
          <a:stretch>
            <a:fillRect/>
          </a:stretch>
        </p:blipFill>
        <p:spPr>
          <a:xfrm>
            <a:off x="280995" y="1005840"/>
            <a:ext cx="7647664" cy="4665074"/>
          </a:xfrm>
          <a:prstGeom prst="rect">
            <a:avLst/>
          </a:prstGeom>
        </p:spPr>
      </p:pic>
      <p:sp>
        <p:nvSpPr>
          <p:cNvPr id="18" name="Rectangle 17">
            <a:extLst>
              <a:ext uri="{FF2B5EF4-FFF2-40B4-BE49-F238E27FC236}">
                <a16:creationId xmlns:a16="http://schemas.microsoft.com/office/drawing/2014/main" id="{707788D3-E467-4E25-A5E9-FD41795BD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80C39F0-38EC-49C4-84BB-69A0DEAECC72}"/>
              </a:ext>
            </a:extLst>
          </p:cNvPr>
          <p:cNvSpPr>
            <a:spLocks noGrp="1"/>
          </p:cNvSpPr>
          <p:nvPr>
            <p:ph type="ctrTitle"/>
          </p:nvPr>
        </p:nvSpPr>
        <p:spPr>
          <a:xfrm>
            <a:off x="8296275" y="1419225"/>
            <a:ext cx="3383500" cy="2071492"/>
          </a:xfrm>
        </p:spPr>
        <p:txBody>
          <a:bodyPr>
            <a:normAutofit/>
          </a:bodyPr>
          <a:lstStyle/>
          <a:p>
            <a:r>
              <a:rPr lang="en-US" sz="3400" err="1">
                <a:solidFill>
                  <a:srgbClr val="FFFFFF"/>
                </a:solidFill>
              </a:rPr>
              <a:t>HuskieSearch</a:t>
            </a:r>
            <a:endParaRPr lang="en-US" sz="3400">
              <a:solidFill>
                <a:srgbClr val="FFFFFF"/>
              </a:solidFill>
            </a:endParaRPr>
          </a:p>
        </p:txBody>
      </p:sp>
      <p:sp>
        <p:nvSpPr>
          <p:cNvPr id="3" name="Subtitle 2">
            <a:extLst>
              <a:ext uri="{FF2B5EF4-FFF2-40B4-BE49-F238E27FC236}">
                <a16:creationId xmlns:a16="http://schemas.microsoft.com/office/drawing/2014/main" id="{049AFBA0-D4E8-4639-B024-A01308911A1E}"/>
              </a:ext>
            </a:extLst>
          </p:cNvPr>
          <p:cNvSpPr>
            <a:spLocks noGrp="1"/>
          </p:cNvSpPr>
          <p:nvPr>
            <p:ph type="subTitle" idx="1"/>
          </p:nvPr>
        </p:nvSpPr>
        <p:spPr>
          <a:xfrm>
            <a:off x="8296275" y="3505095"/>
            <a:ext cx="3081576" cy="1733655"/>
          </a:xfrm>
        </p:spPr>
        <p:txBody>
          <a:bodyPr>
            <a:normAutofit/>
          </a:bodyPr>
          <a:lstStyle/>
          <a:p>
            <a:r>
              <a:rPr lang="en-US" b="1">
                <a:solidFill>
                  <a:srgbClr val="FFFFFF">
                    <a:alpha val="75000"/>
                  </a:srgbClr>
                </a:solidFill>
              </a:rPr>
              <a:t>A New Look, A New discovery tool</a:t>
            </a:r>
          </a:p>
        </p:txBody>
      </p:sp>
      <p:pic>
        <p:nvPicPr>
          <p:cNvPr id="4" name="Audio 3">
            <a:hlinkClick r:id="" action="ppaction://media"/>
            <a:extLst>
              <a:ext uri="{FF2B5EF4-FFF2-40B4-BE49-F238E27FC236}">
                <a16:creationId xmlns:a16="http://schemas.microsoft.com/office/drawing/2014/main" id="{0FCE9AEB-603F-43D9-9780-C1EB8BDDBE9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84975919"/>
      </p:ext>
    </p:extLst>
  </p:cSld>
  <p:clrMapOvr>
    <a:masterClrMapping/>
  </p:clrMapOvr>
  <mc:AlternateContent xmlns:mc="http://schemas.openxmlformats.org/markup-compatibility/2006" xmlns:p14="http://schemas.microsoft.com/office/powerpoint/2010/main">
    <mc:Choice Requires="p14">
      <p:transition spd="slow" p14:dur="2000" advTm="11464"/>
    </mc:Choice>
    <mc:Fallback xmlns="">
      <p:transition spd="slow" advTm="114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79394E1F-0B5F-497D-B2A6-8383A2A54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3"/>
            <a:chOff x="438068" y="457200"/>
            <a:chExt cx="3703320" cy="5935133"/>
          </a:xfrm>
        </p:grpSpPr>
        <p:sp>
          <p:nvSpPr>
            <p:cNvPr id="27" name="Rectangle 26">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EF96A7EE-7E36-476B-8531-9B1CF36B835B}"/>
              </a:ext>
            </a:extLst>
          </p:cNvPr>
          <p:cNvSpPr>
            <a:spLocks noGrp="1"/>
          </p:cNvSpPr>
          <p:nvPr>
            <p:ph type="ctrTitle"/>
          </p:nvPr>
        </p:nvSpPr>
        <p:spPr>
          <a:xfrm>
            <a:off x="584200" y="920757"/>
            <a:ext cx="3412067" cy="2905655"/>
          </a:xfrm>
        </p:spPr>
        <p:txBody>
          <a:bodyPr>
            <a:normAutofit/>
          </a:bodyPr>
          <a:lstStyle/>
          <a:p>
            <a:r>
              <a:rPr lang="en-US" err="1">
                <a:solidFill>
                  <a:srgbClr val="FFFFFF"/>
                </a:solidFill>
              </a:rPr>
              <a:t>Huskiesearch</a:t>
            </a:r>
            <a:r>
              <a:rPr lang="en-US">
                <a:solidFill>
                  <a:srgbClr val="FFFFFF"/>
                </a:solidFill>
              </a:rPr>
              <a:t> changes the way you search</a:t>
            </a:r>
          </a:p>
        </p:txBody>
      </p:sp>
      <p:sp>
        <p:nvSpPr>
          <p:cNvPr id="3" name="Subtitle 2">
            <a:extLst>
              <a:ext uri="{FF2B5EF4-FFF2-40B4-BE49-F238E27FC236}">
                <a16:creationId xmlns:a16="http://schemas.microsoft.com/office/drawing/2014/main" id="{2495589A-2237-40B0-BC61-412D45DFA016}"/>
              </a:ext>
            </a:extLst>
          </p:cNvPr>
          <p:cNvSpPr>
            <a:spLocks noGrp="1"/>
          </p:cNvSpPr>
          <p:nvPr>
            <p:ph type="subTitle" idx="1"/>
          </p:nvPr>
        </p:nvSpPr>
        <p:spPr>
          <a:xfrm>
            <a:off x="584200" y="4487594"/>
            <a:ext cx="3412067" cy="1769205"/>
          </a:xfrm>
          <a:noFill/>
        </p:spPr>
        <p:txBody>
          <a:bodyPr>
            <a:normAutofit lnSpcReduction="10000"/>
          </a:bodyPr>
          <a:lstStyle/>
          <a:p>
            <a:pPr>
              <a:lnSpc>
                <a:spcPct val="100000"/>
              </a:lnSpc>
            </a:pPr>
            <a:r>
              <a:rPr lang="en-US" sz="2000" b="1">
                <a:solidFill>
                  <a:schemeClr val="accent1">
                    <a:alpha val="75000"/>
                  </a:schemeClr>
                </a:solidFill>
                <a:latin typeface="Aharoni" panose="02010803020104030203" pitchFamily="2" charset="-79"/>
                <a:cs typeface="Aharoni" panose="02010803020104030203" pitchFamily="2" charset="-79"/>
              </a:rPr>
              <a:t>NIU Library catalog</a:t>
            </a:r>
          </a:p>
          <a:p>
            <a:pPr>
              <a:lnSpc>
                <a:spcPct val="100000"/>
              </a:lnSpc>
            </a:pPr>
            <a:r>
              <a:rPr lang="en-US" sz="2000" b="1">
                <a:solidFill>
                  <a:schemeClr val="accent1">
                    <a:alpha val="75000"/>
                  </a:schemeClr>
                </a:solidFill>
                <a:latin typeface="Aharoni" panose="02010803020104030203" pitchFamily="2" charset="-79"/>
                <a:cs typeface="Aharoni" panose="02010803020104030203" pitchFamily="2" charset="-79"/>
              </a:rPr>
              <a:t>	I-Share</a:t>
            </a:r>
          </a:p>
          <a:p>
            <a:pPr>
              <a:lnSpc>
                <a:spcPct val="100000"/>
              </a:lnSpc>
            </a:pPr>
            <a:r>
              <a:rPr lang="en-US" sz="2000" b="1">
                <a:solidFill>
                  <a:schemeClr val="accent1">
                    <a:alpha val="75000"/>
                  </a:schemeClr>
                </a:solidFill>
                <a:latin typeface="Aharoni" panose="02010803020104030203" pitchFamily="2" charset="-79"/>
                <a:cs typeface="Aharoni" panose="02010803020104030203" pitchFamily="2" charset="-79"/>
              </a:rPr>
              <a:t>		Articles &amp; More</a:t>
            </a:r>
          </a:p>
          <a:p>
            <a:pPr>
              <a:lnSpc>
                <a:spcPct val="100000"/>
              </a:lnSpc>
            </a:pPr>
            <a:r>
              <a:rPr lang="en-US" sz="2000" b="1">
                <a:solidFill>
                  <a:schemeClr val="accent1">
                    <a:alpha val="75000"/>
                  </a:schemeClr>
                </a:solidFill>
                <a:latin typeface="Aharoni" panose="02010803020104030203" pitchFamily="2" charset="-79"/>
                <a:cs typeface="Aharoni" panose="02010803020104030203" pitchFamily="2" charset="-79"/>
              </a:rPr>
              <a:t>			    Everything</a:t>
            </a:r>
            <a:r>
              <a:rPr lang="en-US" sz="2000" b="1">
                <a:solidFill>
                  <a:schemeClr val="accent2">
                    <a:lumMod val="75000"/>
                    <a:alpha val="75000"/>
                  </a:schemeClr>
                </a:solidFill>
                <a:latin typeface="Aharoni" panose="02010803020104030203" pitchFamily="2" charset="-79"/>
                <a:cs typeface="Aharoni" panose="02010803020104030203" pitchFamily="2" charset="-79"/>
              </a:rPr>
              <a:t> </a:t>
            </a:r>
          </a:p>
          <a:p>
            <a:pPr marL="285750" indent="-285750">
              <a:buFont typeface="Arial" panose="020B0604020202020204" pitchFamily="34" charset="0"/>
              <a:buChar char="•"/>
            </a:pPr>
            <a:endParaRPr lang="en-US" sz="2000">
              <a:solidFill>
                <a:schemeClr val="accent2">
                  <a:lumMod val="75000"/>
                  <a:alpha val="75000"/>
                </a:schemeClr>
              </a:solidFill>
            </a:endParaRPr>
          </a:p>
          <a:p>
            <a:pPr marL="285750" indent="-285750">
              <a:buFont typeface="Arial" panose="020B0604020202020204" pitchFamily="34" charset="0"/>
              <a:buChar char="•"/>
            </a:pPr>
            <a:endParaRPr lang="en-US" sz="2000">
              <a:solidFill>
                <a:schemeClr val="accent2">
                  <a:lumMod val="75000"/>
                  <a:alpha val="75000"/>
                </a:schemeClr>
              </a:solidFill>
            </a:endParaRPr>
          </a:p>
        </p:txBody>
      </p:sp>
      <p:pic>
        <p:nvPicPr>
          <p:cNvPr id="5" name="Picture 4" descr="A screenshot of Huskie Search dropdown menu: Library Catalog, Course Reserves, All I-Share Libraries, Articles &amp; More, E-books, WorldCat, and Everything.">
            <a:extLst>
              <a:ext uri="{FF2B5EF4-FFF2-40B4-BE49-F238E27FC236}">
                <a16:creationId xmlns:a16="http://schemas.microsoft.com/office/drawing/2014/main" id="{BD5F79E7-4240-40FB-8F30-985EABC55031}"/>
              </a:ext>
            </a:extLst>
          </p:cNvPr>
          <p:cNvPicPr>
            <a:picLocks noChangeAspect="1"/>
          </p:cNvPicPr>
          <p:nvPr/>
        </p:nvPicPr>
        <p:blipFill>
          <a:blip r:embed="rId5"/>
          <a:stretch>
            <a:fillRect/>
          </a:stretch>
        </p:blipFill>
        <p:spPr>
          <a:xfrm>
            <a:off x="4385306" y="1158241"/>
            <a:ext cx="7332987" cy="3621512"/>
          </a:xfrm>
          <a:prstGeom prst="rect">
            <a:avLst/>
          </a:prstGeom>
          <a:ln w="38100">
            <a:solidFill>
              <a:schemeClr val="tx1"/>
            </a:solidFill>
          </a:ln>
        </p:spPr>
      </p:pic>
      <p:pic>
        <p:nvPicPr>
          <p:cNvPr id="6" name="Audio 5">
            <a:hlinkClick r:id="" action="ppaction://media"/>
            <a:extLst>
              <a:ext uri="{FF2B5EF4-FFF2-40B4-BE49-F238E27FC236}">
                <a16:creationId xmlns:a16="http://schemas.microsoft.com/office/drawing/2014/main" id="{1772B4F1-89C1-424B-96A6-E1B99279D5C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91621384"/>
      </p:ext>
    </p:extLst>
  </p:cSld>
  <p:clrMapOvr>
    <a:masterClrMapping/>
  </p:clrMapOvr>
  <mc:AlternateContent xmlns:mc="http://schemas.openxmlformats.org/markup-compatibility/2006" xmlns:p14="http://schemas.microsoft.com/office/powerpoint/2010/main">
    <mc:Choice Requires="p14">
      <p:transition spd="slow" p14:dur="2000" advTm="18715"/>
    </mc:Choice>
    <mc:Fallback xmlns="">
      <p:transition spd="slow" advTm="187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608E55-EBC6-4977-B112-7075FC8F6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744" y="908054"/>
            <a:ext cx="7239406" cy="497061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C1A50C8-A597-4116-AEAB-681F7302354E}"/>
              </a:ext>
            </a:extLst>
          </p:cNvPr>
          <p:cNvSpPr>
            <a:spLocks noGrp="1"/>
          </p:cNvSpPr>
          <p:nvPr>
            <p:ph type="ctrTitle"/>
          </p:nvPr>
        </p:nvSpPr>
        <p:spPr>
          <a:xfrm>
            <a:off x="1159565" y="1170968"/>
            <a:ext cx="6446386" cy="4474770"/>
          </a:xfrm>
        </p:spPr>
        <p:txBody>
          <a:bodyPr anchor="ctr">
            <a:normAutofit/>
          </a:bodyPr>
          <a:lstStyle/>
          <a:p>
            <a:pPr algn="r"/>
            <a:endParaRPr lang="en-US" sz="6000">
              <a:solidFill>
                <a:srgbClr val="FFFFFF"/>
              </a:solidFill>
            </a:endParaRPr>
          </a:p>
        </p:txBody>
      </p:sp>
      <p:sp>
        <p:nvSpPr>
          <p:cNvPr id="12" name="Rectangle 11">
            <a:extLst>
              <a:ext uri="{FF2B5EF4-FFF2-40B4-BE49-F238E27FC236}">
                <a16:creationId xmlns:a16="http://schemas.microsoft.com/office/drawing/2014/main" id="{A2F92874-EB6E-497E-88EA-BC2A8F551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8" y="908054"/>
            <a:ext cx="3378706" cy="49706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438346AD-54F6-4889-AC51-D15D292E687F}"/>
              </a:ext>
            </a:extLst>
          </p:cNvPr>
          <p:cNvSpPr>
            <a:spLocks noGrp="1"/>
          </p:cNvSpPr>
          <p:nvPr>
            <p:ph type="subTitle" idx="1"/>
          </p:nvPr>
        </p:nvSpPr>
        <p:spPr>
          <a:xfrm>
            <a:off x="8361003" y="1170968"/>
            <a:ext cx="2750946" cy="4474770"/>
          </a:xfrm>
        </p:spPr>
        <p:txBody>
          <a:bodyPr anchor="ctr">
            <a:normAutofit/>
          </a:bodyPr>
          <a:lstStyle/>
          <a:p>
            <a:r>
              <a:rPr lang="en-US" sz="3200" b="1">
                <a:solidFill>
                  <a:srgbClr val="FFFFFF"/>
                </a:solidFill>
              </a:rPr>
              <a:t>My library account</a:t>
            </a:r>
          </a:p>
          <a:p>
            <a:endParaRPr lang="en-US" sz="3200" b="1">
              <a:solidFill>
                <a:srgbClr val="FFFFFF"/>
              </a:solidFill>
            </a:endParaRPr>
          </a:p>
          <a:p>
            <a:r>
              <a:rPr lang="en-US" sz="3200" b="1">
                <a:solidFill>
                  <a:srgbClr val="FFFFFF"/>
                </a:solidFill>
              </a:rPr>
              <a:t>My favorites</a:t>
            </a:r>
          </a:p>
          <a:p>
            <a:endParaRPr lang="en-US" sz="3200" b="1">
              <a:solidFill>
                <a:srgbClr val="FFFFFF"/>
              </a:solidFill>
            </a:endParaRPr>
          </a:p>
          <a:p>
            <a:endParaRPr lang="en-US" sz="2400">
              <a:solidFill>
                <a:srgbClr val="FFFFFF"/>
              </a:solidFill>
            </a:endParaRPr>
          </a:p>
        </p:txBody>
      </p:sp>
      <p:sp>
        <p:nvSpPr>
          <p:cNvPr id="14" name="Rectangle 13">
            <a:extLst>
              <a:ext uri="{FF2B5EF4-FFF2-40B4-BE49-F238E27FC236}">
                <a16:creationId xmlns:a16="http://schemas.microsoft.com/office/drawing/2014/main" id="{8BEF4DBE-A60E-4AAE-9D62-1147461CD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745" y="751211"/>
            <a:ext cx="724204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3955649-790D-4997-9D50-C1D8E32C1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54768"/>
            <a:ext cx="33832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18839B1D-4A8C-403C-9D1B-B83CF1DB6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745" y="5946475"/>
            <a:ext cx="724204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19818AF9-99F4-4DD9-A3EB-0A3477509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5950032"/>
            <a:ext cx="33832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descr="A screenshot of library webpage with icons for resources; My Library Account is circled.">
            <a:extLst>
              <a:ext uri="{FF2B5EF4-FFF2-40B4-BE49-F238E27FC236}">
                <a16:creationId xmlns:a16="http://schemas.microsoft.com/office/drawing/2014/main" id="{AEAF2D40-8479-4B89-A106-0AC43A939924}"/>
              </a:ext>
            </a:extLst>
          </p:cNvPr>
          <p:cNvPicPr>
            <a:picLocks noChangeAspect="1"/>
          </p:cNvPicPr>
          <p:nvPr/>
        </p:nvPicPr>
        <p:blipFill>
          <a:blip r:embed="rId5"/>
          <a:stretch>
            <a:fillRect/>
          </a:stretch>
        </p:blipFill>
        <p:spPr>
          <a:xfrm>
            <a:off x="894764" y="1712163"/>
            <a:ext cx="6741942" cy="3332059"/>
          </a:xfrm>
          <a:prstGeom prst="rect">
            <a:avLst/>
          </a:prstGeom>
          <a:ln w="38100">
            <a:solidFill>
              <a:schemeClr val="tx1"/>
            </a:solidFill>
          </a:ln>
        </p:spPr>
      </p:pic>
      <p:sp>
        <p:nvSpPr>
          <p:cNvPr id="11" name="Oval 10">
            <a:extLst>
              <a:ext uri="{FF2B5EF4-FFF2-40B4-BE49-F238E27FC236}">
                <a16:creationId xmlns:a16="http://schemas.microsoft.com/office/drawing/2014/main" id="{043A569D-E3F5-4E75-8A8E-674A4DDBAB30}"/>
              </a:ext>
            </a:extLst>
          </p:cNvPr>
          <p:cNvSpPr/>
          <p:nvPr/>
        </p:nvSpPr>
        <p:spPr>
          <a:xfrm>
            <a:off x="1361635" y="2860724"/>
            <a:ext cx="1224769" cy="12279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n image of a pushpin: the icon for My Favorites in Huskie Search.">
            <a:extLst>
              <a:ext uri="{FF2B5EF4-FFF2-40B4-BE49-F238E27FC236}">
                <a16:creationId xmlns:a16="http://schemas.microsoft.com/office/drawing/2014/main" id="{155C273D-D869-4CAC-A7FD-6049EB441215}"/>
              </a:ext>
            </a:extLst>
          </p:cNvPr>
          <p:cNvPicPr>
            <a:picLocks noChangeAspect="1"/>
          </p:cNvPicPr>
          <p:nvPr/>
        </p:nvPicPr>
        <p:blipFill>
          <a:blip r:embed="rId6"/>
          <a:stretch>
            <a:fillRect/>
          </a:stretch>
        </p:blipFill>
        <p:spPr>
          <a:xfrm>
            <a:off x="6760900" y="4480256"/>
            <a:ext cx="1026355" cy="898061"/>
          </a:xfrm>
          <a:prstGeom prst="rect">
            <a:avLst/>
          </a:prstGeom>
        </p:spPr>
      </p:pic>
      <p:pic>
        <p:nvPicPr>
          <p:cNvPr id="4" name="Audio 3">
            <a:hlinkClick r:id="" action="ppaction://media"/>
            <a:extLst>
              <a:ext uri="{FF2B5EF4-FFF2-40B4-BE49-F238E27FC236}">
                <a16:creationId xmlns:a16="http://schemas.microsoft.com/office/drawing/2014/main" id="{D9C9E9A3-6794-4732-9BF3-DDBAE5FE7A4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736075866"/>
      </p:ext>
    </p:extLst>
  </p:cSld>
  <p:clrMapOvr>
    <a:masterClrMapping/>
  </p:clrMapOvr>
  <mc:AlternateContent xmlns:mc="http://schemas.openxmlformats.org/markup-compatibility/2006" xmlns:p14="http://schemas.microsoft.com/office/powerpoint/2010/main">
    <mc:Choice Requires="p14">
      <p:transition spd="slow" p14:dur="2000" advTm="28109"/>
    </mc:Choice>
    <mc:Fallback xmlns="">
      <p:transition spd="slow" advTm="281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9394E1F-0B5F-497D-B2A6-8383A2A54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3"/>
            <a:chOff x="438068" y="457200"/>
            <a:chExt cx="3703320" cy="5935133"/>
          </a:xfrm>
        </p:grpSpPr>
        <p:sp>
          <p:nvSpPr>
            <p:cNvPr id="16" name="Rectangle 15">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7" name="Title 6">
            <a:extLst>
              <a:ext uri="{FF2B5EF4-FFF2-40B4-BE49-F238E27FC236}">
                <a16:creationId xmlns:a16="http://schemas.microsoft.com/office/drawing/2014/main" id="{B5F77D3F-CB32-4702-BF8A-58B45CC645C4}"/>
              </a:ext>
            </a:extLst>
          </p:cNvPr>
          <p:cNvSpPr>
            <a:spLocks noGrp="1"/>
          </p:cNvSpPr>
          <p:nvPr>
            <p:ph type="ctrTitle"/>
          </p:nvPr>
        </p:nvSpPr>
        <p:spPr>
          <a:xfrm>
            <a:off x="584200" y="1524001"/>
            <a:ext cx="3498331" cy="2974316"/>
          </a:xfrm>
        </p:spPr>
        <p:txBody>
          <a:bodyPr>
            <a:normAutofit/>
          </a:bodyPr>
          <a:lstStyle/>
          <a:p>
            <a:r>
              <a:rPr lang="en-US" err="1">
                <a:solidFill>
                  <a:srgbClr val="FFFFFF"/>
                </a:solidFill>
              </a:rPr>
              <a:t>Huskiesearch</a:t>
            </a:r>
            <a:endParaRPr lang="en-US">
              <a:solidFill>
                <a:srgbClr val="FFFFFF"/>
              </a:solidFill>
            </a:endParaRPr>
          </a:p>
        </p:txBody>
      </p:sp>
      <p:sp>
        <p:nvSpPr>
          <p:cNvPr id="8" name="Subtitle 7">
            <a:extLst>
              <a:ext uri="{FF2B5EF4-FFF2-40B4-BE49-F238E27FC236}">
                <a16:creationId xmlns:a16="http://schemas.microsoft.com/office/drawing/2014/main" id="{DEC8FCFD-33C9-4CD5-B744-7C6622D222E6}"/>
              </a:ext>
            </a:extLst>
          </p:cNvPr>
          <p:cNvSpPr>
            <a:spLocks noGrp="1"/>
          </p:cNvSpPr>
          <p:nvPr>
            <p:ph type="subTitle" idx="1"/>
          </p:nvPr>
        </p:nvSpPr>
        <p:spPr>
          <a:xfrm>
            <a:off x="584200" y="5145513"/>
            <a:ext cx="3412067" cy="738820"/>
          </a:xfrm>
        </p:spPr>
        <p:txBody>
          <a:bodyPr>
            <a:noAutofit/>
          </a:bodyPr>
          <a:lstStyle/>
          <a:p>
            <a:r>
              <a:rPr lang="en-US" sz="2400" b="1">
                <a:solidFill>
                  <a:srgbClr val="FFFFFF">
                    <a:alpha val="75000"/>
                  </a:srgbClr>
                </a:solidFill>
              </a:rPr>
              <a:t>Be ahead of the pack</a:t>
            </a:r>
          </a:p>
        </p:txBody>
      </p:sp>
      <p:pic>
        <p:nvPicPr>
          <p:cNvPr id="6" name="Picture 5" descr="A screenshot of library home page with dropdown menu of the &quot;About&quot; tab.&#10;&#10;">
            <a:extLst>
              <a:ext uri="{FF2B5EF4-FFF2-40B4-BE49-F238E27FC236}">
                <a16:creationId xmlns:a16="http://schemas.microsoft.com/office/drawing/2014/main" id="{BA3B4518-FB62-46E2-8053-89B2772E491C}"/>
              </a:ext>
            </a:extLst>
          </p:cNvPr>
          <p:cNvPicPr>
            <a:picLocks noChangeAspect="1"/>
          </p:cNvPicPr>
          <p:nvPr/>
        </p:nvPicPr>
        <p:blipFill>
          <a:blip r:embed="rId5"/>
          <a:stretch>
            <a:fillRect/>
          </a:stretch>
        </p:blipFill>
        <p:spPr>
          <a:xfrm>
            <a:off x="4286334" y="504698"/>
            <a:ext cx="7698987" cy="4103512"/>
          </a:xfrm>
          <a:prstGeom prst="rect">
            <a:avLst/>
          </a:prstGeom>
        </p:spPr>
      </p:pic>
      <p:pic>
        <p:nvPicPr>
          <p:cNvPr id="2" name="Audio 1">
            <a:hlinkClick r:id="" action="ppaction://media"/>
            <a:extLst>
              <a:ext uri="{FF2B5EF4-FFF2-40B4-BE49-F238E27FC236}">
                <a16:creationId xmlns:a16="http://schemas.microsoft.com/office/drawing/2014/main" id="{675CB1C6-6E41-45ED-A5EA-A98F6151691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pic>
        <p:nvPicPr>
          <p:cNvPr id="3" name="Picture 2">
            <a:extLst>
              <a:ext uri="{FF2B5EF4-FFF2-40B4-BE49-F238E27FC236}">
                <a16:creationId xmlns:a16="http://schemas.microsoft.com/office/drawing/2014/main" id="{9F1DB20C-0D91-435C-97AC-7FA5F5CCD49A}"/>
              </a:ext>
            </a:extLst>
          </p:cNvPr>
          <p:cNvPicPr>
            <a:picLocks noChangeAspect="1"/>
          </p:cNvPicPr>
          <p:nvPr/>
        </p:nvPicPr>
        <p:blipFill>
          <a:blip r:embed="rId7"/>
          <a:stretch>
            <a:fillRect/>
          </a:stretch>
        </p:blipFill>
        <p:spPr>
          <a:xfrm>
            <a:off x="4996976" y="4608210"/>
            <a:ext cx="6109647" cy="2092575"/>
          </a:xfrm>
          <a:prstGeom prst="rect">
            <a:avLst/>
          </a:prstGeom>
        </p:spPr>
      </p:pic>
    </p:spTree>
    <p:extLst>
      <p:ext uri="{BB962C8B-B14F-4D97-AF65-F5344CB8AC3E}">
        <p14:creationId xmlns:p14="http://schemas.microsoft.com/office/powerpoint/2010/main" val="1780943515"/>
      </p:ext>
    </p:extLst>
  </p:cSld>
  <p:clrMapOvr>
    <a:masterClrMapping/>
  </p:clrMapOvr>
  <mc:AlternateContent xmlns:mc="http://schemas.openxmlformats.org/markup-compatibility/2006" xmlns:p14="http://schemas.microsoft.com/office/powerpoint/2010/main">
    <mc:Choice Requires="p14">
      <p:transition spd="slow" p14:dur="2000" advTm="13504"/>
    </mc:Choice>
    <mc:Fallback xmlns="">
      <p:transition spd="slow" advTm="135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DividendVTI">
  <a:themeElements>
    <a:clrScheme name="Custom 1">
      <a:dk1>
        <a:sysClr val="windowText" lastClr="000000"/>
      </a:dk1>
      <a:lt1>
        <a:sysClr val="window" lastClr="FFFFFF"/>
      </a:lt1>
      <a:dk2>
        <a:srgbClr val="3D3D3D"/>
      </a:dk2>
      <a:lt2>
        <a:srgbClr val="EBEBEB"/>
      </a:lt2>
      <a:accent1>
        <a:srgbClr val="CC0000"/>
      </a:accent1>
      <a:accent2>
        <a:srgbClr val="FF2D2D"/>
      </a:accent2>
      <a:accent3>
        <a:srgbClr val="537685"/>
      </a:accent3>
      <a:accent4>
        <a:srgbClr val="969FA7"/>
      </a:accent4>
      <a:accent5>
        <a:srgbClr val="7B7B7B"/>
      </a:accent5>
      <a:accent6>
        <a:srgbClr val="EBEBEB"/>
      </a:accent6>
      <a:hlink>
        <a:srgbClr val="828282"/>
      </a:hlink>
      <a:folHlink>
        <a:srgbClr val="A5A5A5"/>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BrushVTI">
  <a:themeElements>
    <a:clrScheme name="AnalogousFromRegularSeedRightStep">
      <a:dk1>
        <a:srgbClr val="000000"/>
      </a:dk1>
      <a:lt1>
        <a:srgbClr val="FFFFFF"/>
      </a:lt1>
      <a:dk2>
        <a:srgbClr val="412B24"/>
      </a:dk2>
      <a:lt2>
        <a:srgbClr val="E2E8E6"/>
      </a:lt2>
      <a:accent1>
        <a:srgbClr val="DD3379"/>
      </a:accent1>
      <a:accent2>
        <a:srgbClr val="CB2221"/>
      </a:accent2>
      <a:accent3>
        <a:srgbClr val="DD7A33"/>
      </a:accent3>
      <a:accent4>
        <a:srgbClr val="BBA21E"/>
      </a:accent4>
      <a:accent5>
        <a:srgbClr val="8CAF28"/>
      </a:accent5>
      <a:accent6>
        <a:srgbClr val="51BA1E"/>
      </a:accent6>
      <a:hlink>
        <a:srgbClr val="31956C"/>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858A7C03F6F443881904093CBA1A13" ma:contentTypeVersion="14" ma:contentTypeDescription="Create a new document." ma:contentTypeScope="" ma:versionID="d85c32f38624f5bcc70c7a1cde7b81b0">
  <xsd:schema xmlns:xsd="http://www.w3.org/2001/XMLSchema" xmlns:xs="http://www.w3.org/2001/XMLSchema" xmlns:p="http://schemas.microsoft.com/office/2006/metadata/properties" xmlns:ns1="http://schemas.microsoft.com/sharepoint/v3" xmlns:ns3="bc894f4f-115e-4bf7-82d0-3d17827fcaed" xmlns:ns4="500d6b1f-25a7-4532-969b-7355077f514f" targetNamespace="http://schemas.microsoft.com/office/2006/metadata/properties" ma:root="true" ma:fieldsID="af5e40236fadb2007ded4671dd01ca5d" ns1:_="" ns3:_="" ns4:_="">
    <xsd:import namespace="http://schemas.microsoft.com/sharepoint/v3"/>
    <xsd:import namespace="bc894f4f-115e-4bf7-82d0-3d17827fcaed"/>
    <xsd:import namespace="500d6b1f-25a7-4532-969b-7355077f514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894f4f-115e-4bf7-82d0-3d17827fca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0d6b1f-25a7-4532-969b-7355077f514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9EE7BE-2B8F-4FE2-A1E6-0E8958DA4CF4}">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533433FD-4B78-45EB-A5E8-2C2E498CD6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c894f4f-115e-4bf7-82d0-3d17827fcaed"/>
    <ds:schemaRef ds:uri="500d6b1f-25a7-4532-969b-7355077f51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95E8A2-942D-4E8A-8AE3-DC63CAFAA9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5</Notes>
  <HiddenSlides>0</HiddenSlide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DividendVTI</vt:lpstr>
      <vt:lpstr>BrushVTI</vt:lpstr>
      <vt:lpstr>Huskiesearch  is coming</vt:lpstr>
      <vt:lpstr>HuskieSearch</vt:lpstr>
      <vt:lpstr>Huskiesearch changes the way you search</vt:lpstr>
      <vt:lpstr>PowerPoint Presentation</vt:lpstr>
      <vt:lpstr>Huskiesearch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Huskie search  is coming</dc:title>
  <dc:creator>DeeAnna Phares</dc:creator>
  <cp:revision>16</cp:revision>
  <dcterms:created xsi:type="dcterms:W3CDTF">2020-06-10T20:36:51Z</dcterms:created>
  <dcterms:modified xsi:type="dcterms:W3CDTF">2020-06-16T18:16:23Z</dcterms:modified>
</cp:coreProperties>
</file>